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Halant"/>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91d427fb4_0_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491d427fb4_0_3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491d427fb4_0_8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3491d427fb4_0_8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91d427fb4_0_8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491d427fb4_0_84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91d427fb4_0_8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3491d427fb4_0_86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491d427fb4_0_8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3491d427fb4_0_88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491d427fb4_0_9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3491d427fb4_0_90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895670" y="2667190"/>
            <a:ext cx="7352700" cy="384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2017 - Present</a:t>
            </a:r>
            <a:endParaRPr sz="2500">
              <a:solidFill>
                <a:srgbClr val="231F20"/>
              </a:solidFill>
              <a:latin typeface="Inter"/>
              <a:ea typeface="Inter"/>
              <a:cs typeface="Inter"/>
              <a:sym typeface="Inter"/>
            </a:endParaRPr>
          </a:p>
        </p:txBody>
      </p:sp>
      <p:sp>
        <p:nvSpPr>
          <p:cNvPr id="55" name="Google Shape;55;p1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6" name="Google Shape;56;p13"/>
          <p:cNvGrpSpPr/>
          <p:nvPr/>
        </p:nvGrpSpPr>
        <p:grpSpPr>
          <a:xfrm>
            <a:off x="-127008" y="4615004"/>
            <a:ext cx="9398022" cy="468724"/>
            <a:chOff x="204" y="0"/>
            <a:chExt cx="25061391" cy="1249931"/>
          </a:xfrm>
        </p:grpSpPr>
        <p:grpSp>
          <p:nvGrpSpPr>
            <p:cNvPr id="57" name="Google Shape;57;p13"/>
            <p:cNvGrpSpPr/>
            <p:nvPr/>
          </p:nvGrpSpPr>
          <p:grpSpPr>
            <a:xfrm rot="5400000">
              <a:off x="12002369" y="-11663474"/>
              <a:ext cx="1249931" cy="24576878"/>
              <a:chOff x="0" y="-38100"/>
              <a:chExt cx="246900" cy="4854692"/>
            </a:xfrm>
          </p:grpSpPr>
          <p:sp>
            <p:nvSpPr>
              <p:cNvPr id="58" name="Google Shape;58;p1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9" name="Google Shape;59;p1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60" name="Google Shape;60;p1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1" name="Google Shape;61;p1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62" name="Google Shape;62;p1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63" name="Google Shape;63;p13"/>
          <p:cNvSpPr txBox="1"/>
          <p:nvPr/>
        </p:nvSpPr>
        <p:spPr>
          <a:xfrm>
            <a:off x="525400" y="1704675"/>
            <a:ext cx="83457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UYGHUR REPRESSION IN CHINA</a:t>
            </a:r>
            <a:endParaRPr sz="700"/>
          </a:p>
        </p:txBody>
      </p:sp>
      <p:sp>
        <p:nvSpPr>
          <p:cNvPr id="64" name="Google Shape;64;p1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nvSpPr>
        <p:spPr>
          <a:xfrm>
            <a:off x="522350" y="1045375"/>
            <a:ext cx="7407300" cy="1600800"/>
          </a:xfrm>
          <a:prstGeom prst="rect">
            <a:avLst/>
          </a:prstGeom>
          <a:noFill/>
          <a:ln>
            <a:noFill/>
          </a:ln>
        </p:spPr>
        <p:txBody>
          <a:bodyPr anchorCtr="0" anchor="t" bIns="0" lIns="0" spcFirstLastPara="1" rIns="0" wrap="square" tIns="0">
            <a:spAutoFit/>
          </a:bodyPr>
          <a:lstStyle/>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Uyghur community is a Turkic Muslim minority group of about 11 million people who reside in Xinjiang, China</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Since the mid-20th century, China focused on cultural </a:t>
            </a:r>
            <a:r>
              <a:rPr lang="en" sz="1300">
                <a:solidFill>
                  <a:schemeClr val="dk1"/>
                </a:solidFill>
                <a:latin typeface="Inter"/>
                <a:ea typeface="Inter"/>
                <a:cs typeface="Inter"/>
                <a:sym typeface="Inter"/>
              </a:rPr>
              <a:t>assimilation</a:t>
            </a:r>
            <a:r>
              <a:rPr lang="en" sz="1300">
                <a:solidFill>
                  <a:schemeClr val="dk1"/>
                </a:solidFill>
                <a:latin typeface="Inter"/>
                <a:ea typeface="Inter"/>
                <a:cs typeface="Inter"/>
                <a:sym typeface="Inter"/>
              </a:rPr>
              <a:t>. In this process, minority groups have had to abandon their own unique </a:t>
            </a:r>
            <a:r>
              <a:rPr lang="en" sz="1300">
                <a:solidFill>
                  <a:schemeClr val="dk1"/>
                </a:solidFill>
                <a:latin typeface="Inter"/>
                <a:ea typeface="Inter"/>
                <a:cs typeface="Inter"/>
                <a:sym typeface="Inter"/>
              </a:rPr>
              <a:t>characteristics</a:t>
            </a:r>
            <a:r>
              <a:rPr lang="en" sz="1300">
                <a:solidFill>
                  <a:schemeClr val="dk1"/>
                </a:solidFill>
                <a:latin typeface="Inter"/>
                <a:ea typeface="Inter"/>
                <a:cs typeface="Inter"/>
                <a:sym typeface="Inter"/>
              </a:rPr>
              <a:t> and adopt those of the Han Chinese majority culture.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2014: China established an anti-terrorism </a:t>
            </a:r>
            <a:r>
              <a:rPr lang="en" sz="1300">
                <a:solidFill>
                  <a:schemeClr val="dk1"/>
                </a:solidFill>
                <a:latin typeface="Inter"/>
                <a:ea typeface="Inter"/>
                <a:cs typeface="Inter"/>
                <a:sym typeface="Inter"/>
              </a:rPr>
              <a:t>initiative</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Fight against Islamic extremism acting as the justification to persecute the Uyghur people</a:t>
            </a:r>
            <a:endParaRPr sz="1300">
              <a:solidFill>
                <a:schemeClr val="dk1"/>
              </a:solidFill>
              <a:latin typeface="Inter"/>
              <a:ea typeface="Inter"/>
              <a:cs typeface="Inter"/>
              <a:sym typeface="Inter"/>
            </a:endParaRPr>
          </a:p>
        </p:txBody>
      </p:sp>
      <p:sp>
        <p:nvSpPr>
          <p:cNvPr id="70" name="Google Shape;70;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1" name="Google Shape;71;p14"/>
          <p:cNvGrpSpPr/>
          <p:nvPr/>
        </p:nvGrpSpPr>
        <p:grpSpPr>
          <a:xfrm>
            <a:off x="-127008" y="4615004"/>
            <a:ext cx="9398022" cy="468724"/>
            <a:chOff x="204" y="0"/>
            <a:chExt cx="25061391" cy="1249931"/>
          </a:xfrm>
        </p:grpSpPr>
        <p:grpSp>
          <p:nvGrpSpPr>
            <p:cNvPr id="72" name="Google Shape;72;p14"/>
            <p:cNvGrpSpPr/>
            <p:nvPr/>
          </p:nvGrpSpPr>
          <p:grpSpPr>
            <a:xfrm rot="5400000">
              <a:off x="12002369" y="-11663474"/>
              <a:ext cx="1249931" cy="24576878"/>
              <a:chOff x="0" y="-38100"/>
              <a:chExt cx="246900" cy="4854692"/>
            </a:xfrm>
          </p:grpSpPr>
          <p:sp>
            <p:nvSpPr>
              <p:cNvPr id="73" name="Google Shape;73;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74" name="Google Shape;74;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75" name="Google Shape;75;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76" name="Google Shape;76;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77" name="Google Shape;77;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78" name="Google Shape;78;p14"/>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CONTEXT</a:t>
            </a:r>
            <a:endParaRPr sz="700"/>
          </a:p>
        </p:txBody>
      </p:sp>
      <p:sp>
        <p:nvSpPr>
          <p:cNvPr id="79" name="Google Shape;79;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5"/>
          <p:cNvSpPr txBox="1"/>
          <p:nvPr/>
        </p:nvSpPr>
        <p:spPr>
          <a:xfrm>
            <a:off x="522350" y="1045375"/>
            <a:ext cx="7407300" cy="2924700"/>
          </a:xfrm>
          <a:prstGeom prst="rect">
            <a:avLst/>
          </a:prstGeom>
          <a:noFill/>
          <a:ln>
            <a:noFill/>
          </a:ln>
        </p:spPr>
        <p:txBody>
          <a:bodyPr anchorCtr="0" anchor="t" bIns="0" lIns="0" spcFirstLastPara="1" rIns="0" wrap="square" tIns="0">
            <a:spAutoFit/>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Uyghurs are </a:t>
            </a:r>
            <a:r>
              <a:rPr lang="en" sz="1000">
                <a:solidFill>
                  <a:schemeClr val="dk1"/>
                </a:solidFill>
                <a:latin typeface="Inter"/>
                <a:ea typeface="Inter"/>
                <a:cs typeface="Inter"/>
                <a:sym typeface="Inter"/>
              </a:rPr>
              <a:t>banned</a:t>
            </a:r>
            <a:r>
              <a:rPr lang="en" sz="1000">
                <a:solidFill>
                  <a:schemeClr val="dk1"/>
                </a:solidFill>
                <a:latin typeface="Inter"/>
                <a:ea typeface="Inter"/>
                <a:cs typeface="Inter"/>
                <a:sym typeface="Inter"/>
              </a:rPr>
              <a:t> from practicing their religion, speaking their </a:t>
            </a:r>
            <a:r>
              <a:rPr lang="en" sz="1000">
                <a:solidFill>
                  <a:schemeClr val="dk1"/>
                </a:solidFill>
                <a:latin typeface="Inter"/>
                <a:ea typeface="Inter"/>
                <a:cs typeface="Inter"/>
                <a:sym typeface="Inter"/>
              </a:rPr>
              <a:t>language</a:t>
            </a:r>
            <a:r>
              <a:rPr lang="en" sz="1000">
                <a:solidFill>
                  <a:schemeClr val="dk1"/>
                </a:solidFill>
                <a:latin typeface="Inter"/>
                <a:ea typeface="Inter"/>
                <a:cs typeface="Inter"/>
                <a:sym typeface="Inter"/>
              </a:rPr>
              <a:t>, or expressing other key components of their identities </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Something as simple as going to a mosque could result in arrest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The Chinese created a system of detention centers where many Uyghurs have been held captive </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Reasons for their detention include religious practice, going to a western university, and engaging in international communication, among others</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Approximately 1 million Uyghurs are being held in these centers</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Increased surveillance of the Uyghur population has further impacted the numbers of Uyghurs being imprisoned</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“Unite Under One Family” program places Han Chinese citizens in Uyghur homes to monitor them and report any activities that do not align to the Han Chinese culture</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China has limited </a:t>
            </a:r>
            <a:r>
              <a:rPr lang="en" sz="1000">
                <a:solidFill>
                  <a:schemeClr val="dk1"/>
                </a:solidFill>
                <a:latin typeface="Inter"/>
                <a:ea typeface="Inter"/>
                <a:cs typeface="Inter"/>
                <a:sym typeface="Inter"/>
              </a:rPr>
              <a:t>reproductive</a:t>
            </a:r>
            <a:r>
              <a:rPr lang="en" sz="1000">
                <a:solidFill>
                  <a:schemeClr val="dk1"/>
                </a:solidFill>
                <a:latin typeface="Inter"/>
                <a:ea typeface="Inter"/>
                <a:cs typeface="Inter"/>
                <a:sym typeface="Inter"/>
              </a:rPr>
              <a:t> choices of the Uyghur people, including enacting harsh punishments for those who violate birth limits, pushing for sterilization, and forced birth control methods such as IUD implants</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The most common reason that Uyghur women are detained are tied back to having more children than allowed</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Many women reported that they were sterilized without consent during their </a:t>
            </a:r>
            <a:r>
              <a:rPr lang="en" sz="1000">
                <a:solidFill>
                  <a:schemeClr val="dk1"/>
                </a:solidFill>
                <a:latin typeface="Inter"/>
                <a:ea typeface="Inter"/>
                <a:cs typeface="Inter"/>
                <a:sym typeface="Inter"/>
              </a:rPr>
              <a:t>imprisonment</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Many other women have noted that they were threatened with imprisonment if they refused sterilization or IUD implants</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Forced labor in the form of factory work for no or low compensation is often a condition for release from the detention camps</a:t>
            </a:r>
            <a:endParaRPr sz="1000">
              <a:solidFill>
                <a:schemeClr val="dk1"/>
              </a:solidFill>
              <a:latin typeface="Inter"/>
              <a:ea typeface="Inter"/>
              <a:cs typeface="Inter"/>
              <a:sym typeface="Inter"/>
            </a:endParaRPr>
          </a:p>
        </p:txBody>
      </p:sp>
      <p:sp>
        <p:nvSpPr>
          <p:cNvPr id="85" name="Google Shape;85;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86" name="Google Shape;86;p15"/>
          <p:cNvGrpSpPr/>
          <p:nvPr/>
        </p:nvGrpSpPr>
        <p:grpSpPr>
          <a:xfrm>
            <a:off x="-127008" y="4615004"/>
            <a:ext cx="9398022" cy="468724"/>
            <a:chOff x="204" y="0"/>
            <a:chExt cx="25061391" cy="1249931"/>
          </a:xfrm>
        </p:grpSpPr>
        <p:grpSp>
          <p:nvGrpSpPr>
            <p:cNvPr id="87" name="Google Shape;87;p15"/>
            <p:cNvGrpSpPr/>
            <p:nvPr/>
          </p:nvGrpSpPr>
          <p:grpSpPr>
            <a:xfrm rot="5400000">
              <a:off x="12002369" y="-11663474"/>
              <a:ext cx="1249931" cy="24576878"/>
              <a:chOff x="0" y="-38100"/>
              <a:chExt cx="246900" cy="4854692"/>
            </a:xfrm>
          </p:grpSpPr>
          <p:sp>
            <p:nvSpPr>
              <p:cNvPr id="88" name="Google Shape;88;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9" name="Google Shape;89;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90" name="Google Shape;90;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91" name="Google Shape;91;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92" name="Google Shape;92;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93" name="Google Shape;93;p15"/>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HUMAN RIGHTS ISSUES</a:t>
            </a:r>
            <a:endParaRPr sz="700"/>
          </a:p>
        </p:txBody>
      </p:sp>
      <p:sp>
        <p:nvSpPr>
          <p:cNvPr id="94" name="Google Shape;94;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6"/>
          <p:cNvSpPr txBox="1"/>
          <p:nvPr/>
        </p:nvSpPr>
        <p:spPr>
          <a:xfrm>
            <a:off x="522350" y="1045375"/>
            <a:ext cx="7344900" cy="1000500"/>
          </a:xfrm>
          <a:prstGeom prst="rect">
            <a:avLst/>
          </a:prstGeom>
          <a:noFill/>
          <a:ln>
            <a:noFill/>
          </a:ln>
        </p:spPr>
        <p:txBody>
          <a:bodyPr anchorCtr="0" anchor="t" bIns="0" lIns="0" spcFirstLastPara="1" rIns="0" wrap="square" tIns="0">
            <a:spAutoFit/>
          </a:bodyPr>
          <a:lstStyle/>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The “cultural genocide” of the Uyghur people through forced assimilation does not currently fit into the UN’s definition of geonocide although it threatens the Uyghurs’ future existence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Several organizations have placed the situation in a genocide watch and are trying to investigagte further, inlcuding the Simon-Skjodt Center for the Prevention of Genocide</a:t>
            </a:r>
            <a:endParaRPr sz="1300">
              <a:solidFill>
                <a:schemeClr val="dk1"/>
              </a:solidFill>
              <a:latin typeface="Inter"/>
              <a:ea typeface="Inter"/>
              <a:cs typeface="Inter"/>
              <a:sym typeface="Inter"/>
            </a:endParaRPr>
          </a:p>
        </p:txBody>
      </p:sp>
      <p:sp>
        <p:nvSpPr>
          <p:cNvPr id="100" name="Google Shape;100;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1" name="Google Shape;101;p16"/>
          <p:cNvGrpSpPr/>
          <p:nvPr/>
        </p:nvGrpSpPr>
        <p:grpSpPr>
          <a:xfrm>
            <a:off x="-127008" y="4615004"/>
            <a:ext cx="9398022" cy="468724"/>
            <a:chOff x="204" y="0"/>
            <a:chExt cx="25061391" cy="1249931"/>
          </a:xfrm>
        </p:grpSpPr>
        <p:grpSp>
          <p:nvGrpSpPr>
            <p:cNvPr id="102" name="Google Shape;102;p16"/>
            <p:cNvGrpSpPr/>
            <p:nvPr/>
          </p:nvGrpSpPr>
          <p:grpSpPr>
            <a:xfrm rot="5400000">
              <a:off x="12002369" y="-11663474"/>
              <a:ext cx="1249931" cy="24576878"/>
              <a:chOff x="0" y="-38100"/>
              <a:chExt cx="246900" cy="4854692"/>
            </a:xfrm>
          </p:grpSpPr>
          <p:sp>
            <p:nvSpPr>
              <p:cNvPr id="103" name="Google Shape;103;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4" name="Google Shape;104;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5" name="Google Shape;105;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6" name="Google Shape;106;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7" name="Google Shape;107;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8" name="Google Shape;108;p16"/>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GENOCIDE?</a:t>
            </a:r>
            <a:endParaRPr sz="700"/>
          </a:p>
        </p:txBody>
      </p:sp>
      <p:sp>
        <p:nvSpPr>
          <p:cNvPr id="109" name="Google Shape;109;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17"/>
          <p:cNvSpPr txBox="1"/>
          <p:nvPr/>
        </p:nvSpPr>
        <p:spPr>
          <a:xfrm>
            <a:off x="522350" y="1045375"/>
            <a:ext cx="7407300" cy="2001000"/>
          </a:xfrm>
          <a:prstGeom prst="rect">
            <a:avLst/>
          </a:prstGeom>
          <a:noFill/>
          <a:ln>
            <a:noFill/>
          </a:ln>
        </p:spPr>
        <p:txBody>
          <a:bodyPr anchorCtr="0" anchor="t" bIns="0" lIns="0" spcFirstLastPara="1" rIns="0" wrap="square" tIns="0">
            <a:spAutoFit/>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June 2020: Uyghur Human Rights Policy Act became law in US</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Tracking and reporting of human rights violations against Muslim minority groups in Xinjiang as well as sanctions on those who are perpetrators of the crimes</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January 2021, US Secretary of State declared that the violence and atrocities committed against the Muslim Uyghurs should be considered a genocide and crimes against humanity</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December 2021: Uyghur Forced Labor Prevention Act in US placed sanctions on the entities using forced labor in the region of Xinjiang and halted goods from the area from entering the US market unless the producer could prove they were not using forced labor</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Canada and the EU also placed sanctions on these groups</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Several countries declared a diplomatic boycott on the Beijing Olympics Winter Olympics in 2022, including the US, UK, Canada, Australia, India, Belgium, and Estonia</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2023: Over 50 members of the UN issued a declaration condemning the acts of the Chinese government against the Uyghurs and other Muslim minorities as crimes against humanity </a:t>
            </a:r>
            <a:endParaRPr sz="1000">
              <a:solidFill>
                <a:schemeClr val="dk1"/>
              </a:solidFill>
              <a:latin typeface="Inter"/>
              <a:ea typeface="Inter"/>
              <a:cs typeface="Inter"/>
              <a:sym typeface="Inter"/>
            </a:endParaRPr>
          </a:p>
        </p:txBody>
      </p:sp>
      <p:sp>
        <p:nvSpPr>
          <p:cNvPr id="115" name="Google Shape;115;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6" name="Google Shape;116;p17"/>
          <p:cNvGrpSpPr/>
          <p:nvPr/>
        </p:nvGrpSpPr>
        <p:grpSpPr>
          <a:xfrm>
            <a:off x="-127008" y="4615004"/>
            <a:ext cx="9398022" cy="468724"/>
            <a:chOff x="204" y="0"/>
            <a:chExt cx="25061391" cy="1249931"/>
          </a:xfrm>
        </p:grpSpPr>
        <p:grpSp>
          <p:nvGrpSpPr>
            <p:cNvPr id="117" name="Google Shape;117;p17"/>
            <p:cNvGrpSpPr/>
            <p:nvPr/>
          </p:nvGrpSpPr>
          <p:grpSpPr>
            <a:xfrm rot="5400000">
              <a:off x="12002369" y="-11663474"/>
              <a:ext cx="1249931" cy="24576878"/>
              <a:chOff x="0" y="-38100"/>
              <a:chExt cx="246900" cy="4854692"/>
            </a:xfrm>
          </p:grpSpPr>
          <p:sp>
            <p:nvSpPr>
              <p:cNvPr id="118" name="Google Shape;118;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9" name="Google Shape;119;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0" name="Google Shape;120;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21" name="Google Shape;121;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2" name="Google Shape;122;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3" name="Google Shape;123;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4" name="Google Shape;124;p17"/>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INTERNATIONAL RESPONSES</a:t>
            </a:r>
            <a:endParaRPr sz="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grpSp>
        <p:nvGrpSpPr>
          <p:cNvPr id="129" name="Google Shape;129;p18"/>
          <p:cNvGrpSpPr/>
          <p:nvPr/>
        </p:nvGrpSpPr>
        <p:grpSpPr>
          <a:xfrm>
            <a:off x="-127008" y="4615004"/>
            <a:ext cx="9398022" cy="468724"/>
            <a:chOff x="204" y="0"/>
            <a:chExt cx="25061391" cy="1249931"/>
          </a:xfrm>
        </p:grpSpPr>
        <p:grpSp>
          <p:nvGrpSpPr>
            <p:cNvPr id="130" name="Google Shape;130;p18"/>
            <p:cNvGrpSpPr/>
            <p:nvPr/>
          </p:nvGrpSpPr>
          <p:grpSpPr>
            <a:xfrm rot="5400000">
              <a:off x="12002369" y="-11663474"/>
              <a:ext cx="1249931" cy="24576878"/>
              <a:chOff x="0" y="-38100"/>
              <a:chExt cx="246900" cy="4854692"/>
            </a:xfrm>
          </p:grpSpPr>
          <p:sp>
            <p:nvSpPr>
              <p:cNvPr id="131" name="Google Shape;131;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32" name="Google Shape;132;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33" name="Google Shape;133;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34" name="Google Shape;134;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35" name="Google Shape;135;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36" name="Google Shape;136;p18"/>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7" name="Google Shape;137;p18"/>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TESTIMONY</a:t>
            </a:r>
            <a:endParaRPr sz="100"/>
          </a:p>
        </p:txBody>
      </p:sp>
      <p:sp>
        <p:nvSpPr>
          <p:cNvPr id="138" name="Google Shape;138;p18"/>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39" name="Google Shape;139;p18"/>
          <p:cNvSpPr txBox="1"/>
          <p:nvPr/>
        </p:nvSpPr>
        <p:spPr>
          <a:xfrm>
            <a:off x="522350" y="1045375"/>
            <a:ext cx="8188500" cy="2539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“There were already four big buses at the gate when I arrived. Some people had children, and police officers took the children away by force and took them to another bus to be sent somewhere else. As soon as you enter, there are two armed guards standing on the left and right. They have a machine that scans people. In another room, there were two police officers who searched everyone, and they ripped off all their clothes. An old woman was standing in front of me, about 70 years old. They tore off her skirt, leaving only her underwear. She tried to cover her breasts, the policeman did not allow her to do that… Her hijab was also viciously ripped off. I can’t forget that scene to this day. I didn’t have time to take my earrings off, they pulled them off so viciously that my ears started bleeding….</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 have no words to describe the inhuman </a:t>
            </a:r>
            <a:r>
              <a:rPr lang="en" sz="1100">
                <a:solidFill>
                  <a:schemeClr val="dk1"/>
                </a:solidFill>
                <a:latin typeface="Inter"/>
                <a:ea typeface="Inter"/>
                <a:cs typeface="Inter"/>
                <a:sym typeface="Inter"/>
              </a:rPr>
              <a:t>cruelty</a:t>
            </a:r>
            <a:r>
              <a:rPr lang="en" sz="1100">
                <a:solidFill>
                  <a:schemeClr val="dk1"/>
                </a:solidFill>
                <a:latin typeface="Inter"/>
                <a:ea typeface="Inter"/>
                <a:cs typeface="Inter"/>
                <a:sym typeface="Inter"/>
              </a:rPr>
              <a:t> of the violence…. I can’t cry and I can’t die, I must see them pay for this. I am already a walking corpse, my soul and heart are dead.</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-Tursunay Ziyawudun, Uyghur Tribunal</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Char char="-"/>
            </a:pPr>
            <a:r>
              <a:t/>
            </a:r>
            <a:endParaRPr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